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866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3"/>
    <p:restoredTop sz="94681"/>
  </p:normalViewPr>
  <p:slideViewPr>
    <p:cSldViewPr>
      <p:cViewPr>
        <p:scale>
          <a:sx n="100" d="100"/>
          <a:sy n="100" d="100"/>
        </p:scale>
        <p:origin x="2200" y="3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56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0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13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77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8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42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4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3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8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6D9BB-3AF6-4710-B3D0-C87C133D3311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EAB1D-641F-4CA9-95DA-D99C94949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1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53000" y="76200"/>
            <a:ext cx="4011799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i="1" dirty="0" smtClean="0"/>
              <a:t>          </a:t>
            </a:r>
            <a:r>
              <a:rPr lang="ru-RU" sz="2600" i="1" dirty="0" smtClean="0"/>
              <a:t> </a:t>
            </a:r>
            <a:r>
              <a:rPr lang="en-US" sz="2600" i="1" dirty="0" smtClean="0"/>
              <a:t> </a:t>
            </a:r>
            <a:r>
              <a:rPr lang="en-US" sz="2000" i="1" dirty="0" smtClean="0"/>
              <a:t>Fifth LCJE CEO Conference</a:t>
            </a:r>
            <a:endParaRPr lang="en-US" sz="2000" i="1" dirty="0" smtClean="0"/>
          </a:p>
          <a:p>
            <a:pPr marL="0" indent="0">
              <a:buNone/>
            </a:pPr>
            <a:r>
              <a:rPr lang="en-US" i="1" dirty="0" smtClean="0"/>
              <a:t> </a:t>
            </a:r>
            <a:r>
              <a:rPr lang="en-US" i="1" dirty="0" smtClean="0"/>
              <a:t>	</a:t>
            </a:r>
            <a:endParaRPr lang="en-US" sz="2400" dirty="0" smtClean="0">
              <a:latin typeface="Adobe Arabic" pitchFamily="18" charset="-78"/>
              <a:cs typeface="Adobe Arabic" pitchFamily="18" charset="-78"/>
            </a:endParaRPr>
          </a:p>
          <a:p>
            <a:pPr marL="0" indent="0">
              <a:buNone/>
            </a:pPr>
            <a:endParaRPr lang="en-US" sz="2400" dirty="0" smtClean="0">
              <a:latin typeface="Adobe Arabic" pitchFamily="18" charset="-78"/>
              <a:cs typeface="Adobe Arabic" pitchFamily="18" charset="-78"/>
            </a:endParaRPr>
          </a:p>
          <a:p>
            <a:pPr marL="0" indent="0">
              <a:buNone/>
            </a:pPr>
            <a:endParaRPr lang="en-US" sz="2400" dirty="0">
              <a:latin typeface="Adobe Arabic" pitchFamily="18" charset="-78"/>
              <a:cs typeface="Adobe Arabic" pitchFamily="18" charset="-78"/>
            </a:endParaRPr>
          </a:p>
          <a:p>
            <a:pPr marL="0" indent="0">
              <a:buNone/>
            </a:pPr>
            <a:r>
              <a:rPr lang="en-US" sz="2000" dirty="0" smtClean="0"/>
              <a:t>          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</a:t>
            </a:r>
            <a:r>
              <a:rPr lang="en-US" sz="1600" dirty="0" smtClean="0"/>
              <a:t>Emmaus Christian Centre</a:t>
            </a:r>
            <a:r>
              <a:rPr lang="en-US" sz="1600" dirty="0" smtClean="0"/>
              <a:t>  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                     </a:t>
            </a:r>
            <a:r>
              <a:rPr lang="en-US" sz="1600" dirty="0" err="1" smtClean="0"/>
              <a:t>Haslev</a:t>
            </a:r>
            <a:r>
              <a:rPr lang="en-US" sz="1600" dirty="0" smtClean="0"/>
              <a:t>, Denmark</a:t>
            </a:r>
          </a:p>
          <a:p>
            <a:pPr marL="0" indent="0">
              <a:buNone/>
            </a:pPr>
            <a:r>
              <a:rPr lang="en-US" sz="1600" dirty="0" smtClean="0"/>
              <a:t>                                   8-12 </a:t>
            </a:r>
            <a:r>
              <a:rPr lang="en-US" sz="1600" dirty="0"/>
              <a:t>May</a:t>
            </a:r>
            <a:r>
              <a:rPr lang="en-US" sz="1600" dirty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en-US" sz="1600" dirty="0" smtClean="0">
                <a:latin typeface="Adobe Arabic" pitchFamily="18" charset="-78"/>
                <a:cs typeface="Adobe Arabic" pitchFamily="18" charset="-78"/>
              </a:rPr>
              <a:t>2017</a:t>
            </a:r>
            <a:endParaRPr lang="en-US" sz="1600" dirty="0">
              <a:latin typeface="Adobe Arabic" pitchFamily="18" charset="-78"/>
              <a:cs typeface="Adobe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9631" y="4029164"/>
            <a:ext cx="438186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       </a:t>
            </a:r>
            <a:r>
              <a:rPr lang="en-US" sz="1600" dirty="0" smtClean="0">
                <a:solidFill>
                  <a:prstClr val="black"/>
                </a:solidFill>
              </a:rPr>
              <a:t>                          </a:t>
            </a:r>
            <a:r>
              <a:rPr lang="en-US" sz="1200" u="sng" dirty="0" smtClean="0">
                <a:solidFill>
                  <a:prstClr val="black"/>
                </a:solidFill>
              </a:rPr>
              <a:t>Participants</a:t>
            </a:r>
            <a:r>
              <a:rPr lang="en-US" sz="1400" u="sng" dirty="0" smtClean="0">
                <a:solidFill>
                  <a:prstClr val="black"/>
                </a:solidFill>
              </a:rPr>
              <a:t> </a:t>
            </a:r>
          </a:p>
          <a:p>
            <a:endParaRPr lang="en-US" sz="1100" i="1" dirty="0" smtClean="0">
              <a:solidFill>
                <a:prstClr val="black"/>
              </a:solidFill>
            </a:endParaRPr>
          </a:p>
          <a:p>
            <a:r>
              <a:rPr lang="en-US" sz="1100" i="1" dirty="0" smtClean="0">
                <a:solidFill>
                  <a:prstClr val="black"/>
                </a:solidFill>
              </a:rPr>
              <a:t>Armin </a:t>
            </a:r>
            <a:r>
              <a:rPr lang="en-US" sz="1100" i="1" dirty="0" err="1" smtClean="0">
                <a:solidFill>
                  <a:prstClr val="black"/>
                </a:solidFill>
              </a:rPr>
              <a:t>Bachor</a:t>
            </a:r>
            <a:r>
              <a:rPr lang="en-US" sz="1100" i="1" dirty="0" smtClean="0">
                <a:solidFill>
                  <a:prstClr val="black"/>
                </a:solidFill>
              </a:rPr>
              <a:t>	                   Rolf </a:t>
            </a:r>
            <a:r>
              <a:rPr lang="en-US" sz="1100" i="1" dirty="0" err="1" smtClean="0">
                <a:solidFill>
                  <a:prstClr val="black"/>
                </a:solidFill>
              </a:rPr>
              <a:t>Heitmann</a:t>
            </a:r>
            <a:r>
              <a:rPr lang="en-US" sz="1100" i="1" dirty="0" smtClean="0">
                <a:solidFill>
                  <a:prstClr val="black"/>
                </a:solidFill>
              </a:rPr>
              <a:t>                    Joseph Steinberg</a:t>
            </a:r>
            <a:endParaRPr lang="en-US" sz="1100" i="1" dirty="0">
              <a:solidFill>
                <a:prstClr val="black"/>
              </a:solidFill>
            </a:endParaRPr>
          </a:p>
          <a:p>
            <a:r>
              <a:rPr lang="en-US" sz="1100" i="1" dirty="0" smtClean="0">
                <a:solidFill>
                  <a:prstClr val="black"/>
                </a:solidFill>
              </a:rPr>
              <a:t>David </a:t>
            </a:r>
            <a:r>
              <a:rPr lang="en-US" sz="1100" i="1" dirty="0" err="1" smtClean="0">
                <a:solidFill>
                  <a:prstClr val="black"/>
                </a:solidFill>
              </a:rPr>
              <a:t>Brickner</a:t>
            </a:r>
            <a:r>
              <a:rPr lang="en-US" sz="1100" i="1" dirty="0" smtClean="0">
                <a:solidFill>
                  <a:prstClr val="black"/>
                </a:solidFill>
              </a:rPr>
              <a:t>	                   Bernhard </a:t>
            </a:r>
            <a:r>
              <a:rPr lang="en-US" sz="1100" i="1" dirty="0" err="1" smtClean="0">
                <a:solidFill>
                  <a:prstClr val="black"/>
                </a:solidFill>
              </a:rPr>
              <a:t>Heyl</a:t>
            </a:r>
            <a:r>
              <a:rPr lang="en-US" sz="1100" i="1" dirty="0" smtClean="0">
                <a:solidFill>
                  <a:prstClr val="black"/>
                </a:solidFill>
              </a:rPr>
              <a:t>                    Rob </a:t>
            </a:r>
            <a:r>
              <a:rPr lang="en-US" sz="1100" i="1" dirty="0" err="1" smtClean="0">
                <a:solidFill>
                  <a:prstClr val="black"/>
                </a:solidFill>
              </a:rPr>
              <a:t>Styler</a:t>
            </a:r>
            <a:endParaRPr lang="en-US" sz="1100" i="1" dirty="0" smtClean="0">
              <a:solidFill>
                <a:prstClr val="black"/>
              </a:solidFill>
            </a:endParaRPr>
          </a:p>
          <a:p>
            <a:r>
              <a:rPr lang="en-US" sz="1100" i="1" dirty="0" smtClean="0">
                <a:solidFill>
                  <a:prstClr val="black"/>
                </a:solidFill>
              </a:rPr>
              <a:t>Amy Downey                        Alex Jacob                           Sharon </a:t>
            </a:r>
            <a:r>
              <a:rPr lang="en-US" sz="1100" i="1" dirty="0" err="1" smtClean="0">
                <a:solidFill>
                  <a:prstClr val="black"/>
                </a:solidFill>
              </a:rPr>
              <a:t>Styler</a:t>
            </a:r>
            <a:endParaRPr lang="en-US" sz="1100" i="1" dirty="0" smtClean="0">
              <a:solidFill>
                <a:prstClr val="black"/>
              </a:solidFill>
            </a:endParaRPr>
          </a:p>
          <a:p>
            <a:r>
              <a:rPr lang="en-US" sz="1100" i="1" dirty="0" smtClean="0">
                <a:solidFill>
                  <a:prstClr val="black"/>
                </a:solidFill>
              </a:rPr>
              <a:t>Linda </a:t>
            </a:r>
            <a:r>
              <a:rPr lang="en-US" sz="1100" i="1" dirty="0" err="1" smtClean="0">
                <a:solidFill>
                  <a:prstClr val="black"/>
                </a:solidFill>
              </a:rPr>
              <a:t>Ekerhovd</a:t>
            </a:r>
            <a:r>
              <a:rPr lang="en-US" sz="1100" i="1" dirty="0" smtClean="0">
                <a:solidFill>
                  <a:prstClr val="black"/>
                </a:solidFill>
              </a:rPr>
              <a:t>	                   Jim Melnick                        Lori Taber</a:t>
            </a:r>
          </a:p>
          <a:p>
            <a:r>
              <a:rPr lang="en-US" sz="1100" i="1" dirty="0" err="1" smtClean="0">
                <a:solidFill>
                  <a:prstClr val="black"/>
                </a:solidFill>
              </a:rPr>
              <a:t>Herbby</a:t>
            </a:r>
            <a:r>
              <a:rPr lang="en-US" sz="1100" i="1" dirty="0" smtClean="0">
                <a:solidFill>
                  <a:prstClr val="black"/>
                </a:solidFill>
              </a:rPr>
              <a:t> Geer	                   Karen Melnick                   Wes Taber </a:t>
            </a:r>
          </a:p>
          <a:p>
            <a:r>
              <a:rPr lang="en-US" sz="1100" i="1" dirty="0" smtClean="0">
                <a:solidFill>
                  <a:prstClr val="black"/>
                </a:solidFill>
              </a:rPr>
              <a:t>Anne </a:t>
            </a:r>
            <a:r>
              <a:rPr lang="en-US" sz="1100" i="1" dirty="0" smtClean="0">
                <a:solidFill>
                  <a:prstClr val="black"/>
                </a:solidFill>
              </a:rPr>
              <a:t>Geer                             Michael </a:t>
            </a:r>
            <a:r>
              <a:rPr lang="en-US" sz="1100" i="1" dirty="0" err="1" smtClean="0">
                <a:solidFill>
                  <a:prstClr val="black"/>
                </a:solidFill>
              </a:rPr>
              <a:t>Mistretta</a:t>
            </a:r>
            <a:r>
              <a:rPr lang="en-US" sz="1100" i="1" dirty="0" smtClean="0">
                <a:solidFill>
                  <a:prstClr val="black"/>
                </a:solidFill>
              </a:rPr>
              <a:t>             Alana </a:t>
            </a:r>
            <a:r>
              <a:rPr lang="en-US" sz="1100" i="1" dirty="0" err="1" smtClean="0">
                <a:solidFill>
                  <a:prstClr val="black"/>
                </a:solidFill>
              </a:rPr>
              <a:t>Tilles</a:t>
            </a:r>
            <a:r>
              <a:rPr lang="en-US" sz="1100" i="1" dirty="0" smtClean="0">
                <a:solidFill>
                  <a:prstClr val="black"/>
                </a:solidFill>
              </a:rPr>
              <a:t> </a:t>
            </a:r>
          </a:p>
          <a:p>
            <a:r>
              <a:rPr lang="en-US" sz="1100" i="1" dirty="0" smtClean="0">
                <a:solidFill>
                  <a:prstClr val="black"/>
                </a:solidFill>
              </a:rPr>
              <a:t>Mitch Glaser	                   Vanessa </a:t>
            </a:r>
            <a:r>
              <a:rPr lang="en-US" sz="1100" i="1" dirty="0" err="1" smtClean="0">
                <a:solidFill>
                  <a:prstClr val="black"/>
                </a:solidFill>
              </a:rPr>
              <a:t>Mistretta</a:t>
            </a:r>
            <a:r>
              <a:rPr lang="en-US" sz="1100" i="1" dirty="0" smtClean="0">
                <a:solidFill>
                  <a:prstClr val="black"/>
                </a:solidFill>
              </a:rPr>
              <a:t>            Murray </a:t>
            </a:r>
            <a:r>
              <a:rPr lang="en-US" sz="1100" i="1" dirty="0" err="1" smtClean="0">
                <a:solidFill>
                  <a:prstClr val="black"/>
                </a:solidFill>
              </a:rPr>
              <a:t>Tilles</a:t>
            </a:r>
            <a:r>
              <a:rPr lang="en-US" sz="1100" i="1" dirty="0" smtClean="0">
                <a:solidFill>
                  <a:prstClr val="black"/>
                </a:solidFill>
              </a:rPr>
              <a:t> </a:t>
            </a:r>
          </a:p>
          <a:p>
            <a:r>
              <a:rPr lang="en-US" sz="1100" i="1" dirty="0" smtClean="0">
                <a:solidFill>
                  <a:prstClr val="black"/>
                </a:solidFill>
              </a:rPr>
              <a:t>Sasha </a:t>
            </a:r>
            <a:r>
              <a:rPr lang="en-US" sz="1100" i="1" dirty="0" err="1" smtClean="0">
                <a:solidFill>
                  <a:prstClr val="black"/>
                </a:solidFill>
              </a:rPr>
              <a:t>Granovsky</a:t>
            </a:r>
            <a:r>
              <a:rPr lang="en-US" sz="1100" i="1" dirty="0">
                <a:solidFill>
                  <a:prstClr val="black"/>
                </a:solidFill>
              </a:rPr>
              <a:t> </a:t>
            </a:r>
            <a:r>
              <a:rPr lang="en-US" sz="1100" i="1" dirty="0" smtClean="0">
                <a:solidFill>
                  <a:prstClr val="black"/>
                </a:solidFill>
              </a:rPr>
              <a:t>                 Morten Nielsen                 David </a:t>
            </a:r>
            <a:r>
              <a:rPr lang="en-US" sz="1100" i="1" dirty="0" err="1" smtClean="0">
                <a:solidFill>
                  <a:prstClr val="black"/>
                </a:solidFill>
              </a:rPr>
              <a:t>Zadok</a:t>
            </a:r>
            <a:r>
              <a:rPr lang="en-US" sz="1100" i="1" dirty="0" smtClean="0">
                <a:solidFill>
                  <a:prstClr val="black"/>
                </a:solidFill>
              </a:rPr>
              <a:t> </a:t>
            </a:r>
            <a:endParaRPr lang="en-US" sz="1100" i="1" dirty="0" smtClean="0">
              <a:solidFill>
                <a:prstClr val="black"/>
              </a:solidFill>
            </a:endParaRPr>
          </a:p>
          <a:p>
            <a:r>
              <a:rPr lang="en-US" sz="1100" i="1" dirty="0" smtClean="0">
                <a:solidFill>
                  <a:prstClr val="black"/>
                </a:solidFill>
              </a:rPr>
              <a:t>Lilian </a:t>
            </a:r>
            <a:r>
              <a:rPr lang="en-US" sz="1100" i="1" dirty="0" err="1" smtClean="0">
                <a:solidFill>
                  <a:prstClr val="black"/>
                </a:solidFill>
              </a:rPr>
              <a:t>Granovsky</a:t>
            </a:r>
            <a:r>
              <a:rPr lang="en-US" sz="1100" i="1" dirty="0" smtClean="0">
                <a:solidFill>
                  <a:prstClr val="black"/>
                </a:solidFill>
              </a:rPr>
              <a:t>                   Vladimir </a:t>
            </a:r>
            <a:r>
              <a:rPr lang="en-US" sz="1100" i="1" dirty="0" err="1" smtClean="0">
                <a:solidFill>
                  <a:prstClr val="black"/>
                </a:solidFill>
              </a:rPr>
              <a:t>Pikman</a:t>
            </a:r>
            <a:r>
              <a:rPr lang="en-US" sz="1100" i="1" dirty="0" smtClean="0">
                <a:solidFill>
                  <a:prstClr val="black"/>
                </a:solidFill>
              </a:rPr>
              <a:t>               </a:t>
            </a:r>
            <a:r>
              <a:rPr lang="en-US" sz="1100" i="1" dirty="0" err="1" smtClean="0">
                <a:solidFill>
                  <a:prstClr val="black"/>
                </a:solidFill>
              </a:rPr>
              <a:t>Eti</a:t>
            </a:r>
            <a:r>
              <a:rPr lang="en-US" sz="1100" i="1" dirty="0" smtClean="0">
                <a:solidFill>
                  <a:prstClr val="black"/>
                </a:solidFill>
              </a:rPr>
              <a:t> </a:t>
            </a:r>
            <a:r>
              <a:rPr lang="en-US" sz="1100" i="1" dirty="0" err="1" smtClean="0">
                <a:solidFill>
                  <a:prstClr val="black"/>
                </a:solidFill>
              </a:rPr>
              <a:t>Zadok</a:t>
            </a:r>
            <a:r>
              <a:rPr lang="en-US" sz="1100" i="1" dirty="0" smtClean="0">
                <a:solidFill>
                  <a:prstClr val="black"/>
                </a:solidFill>
              </a:rPr>
              <a:t> </a:t>
            </a:r>
          </a:p>
          <a:p>
            <a:r>
              <a:rPr lang="en-US" sz="1100" i="1" dirty="0" smtClean="0">
                <a:solidFill>
                  <a:prstClr val="black"/>
                </a:solidFill>
              </a:rPr>
              <a:t>David Harley                         Martin R</a:t>
            </a:r>
            <a:r>
              <a:rPr lang="fi-FI" sz="1100" i="1" dirty="0" smtClean="0"/>
              <a:t>ö</a:t>
            </a:r>
            <a:r>
              <a:rPr lang="en-US" sz="1100" i="1" dirty="0" err="1" smtClean="0">
                <a:solidFill>
                  <a:prstClr val="black"/>
                </a:solidFill>
              </a:rPr>
              <a:t>sch</a:t>
            </a:r>
            <a:r>
              <a:rPr lang="en-US" sz="1100" i="1" dirty="0" smtClean="0">
                <a:solidFill>
                  <a:prstClr val="black"/>
                </a:solidFill>
              </a:rPr>
              <a:t>                   </a:t>
            </a:r>
            <a:r>
              <a:rPr lang="ru-RU" sz="1100" i="1" dirty="0" smtClean="0">
                <a:solidFill>
                  <a:prstClr val="black"/>
                </a:solidFill>
              </a:rPr>
              <a:t> </a:t>
            </a:r>
            <a:r>
              <a:rPr lang="en-US" sz="1100" i="1" dirty="0" smtClean="0">
                <a:solidFill>
                  <a:prstClr val="black"/>
                </a:solidFill>
              </a:rPr>
              <a:t> Michael Zinn</a:t>
            </a:r>
          </a:p>
          <a:p>
            <a:r>
              <a:rPr lang="en-US" sz="1100" i="1" dirty="0" smtClean="0">
                <a:solidFill>
                  <a:prstClr val="black"/>
                </a:solidFill>
              </a:rPr>
              <a:t>Rosemary Harley                  Barry Rubin</a:t>
            </a:r>
          </a:p>
          <a:p>
            <a:r>
              <a:rPr lang="en-US" sz="1100" i="1" dirty="0" smtClean="0">
                <a:solidFill>
                  <a:prstClr val="black"/>
                </a:solidFill>
              </a:rPr>
              <a:t>Gary Hedrick                         Dan </a:t>
            </a:r>
            <a:r>
              <a:rPr lang="en-US" sz="1100" i="1" dirty="0" err="1" smtClean="0">
                <a:solidFill>
                  <a:prstClr val="black"/>
                </a:solidFill>
              </a:rPr>
              <a:t>Sered</a:t>
            </a:r>
            <a:endParaRPr lang="en-US" sz="1100" i="1" dirty="0" smtClean="0">
              <a:solidFill>
                <a:prstClr val="black"/>
              </a:solidFill>
            </a:endParaRPr>
          </a:p>
          <a:p>
            <a:r>
              <a:rPr lang="en-US" sz="1100" i="1" dirty="0" smtClean="0">
                <a:solidFill>
                  <a:prstClr val="black"/>
                </a:solidFill>
              </a:rPr>
              <a:t>Marcia Hedrick                     </a:t>
            </a:r>
            <a:r>
              <a:rPr lang="en-US" sz="1100" i="1" dirty="0" err="1" smtClean="0">
                <a:solidFill>
                  <a:prstClr val="black"/>
                </a:solidFill>
              </a:rPr>
              <a:t>Bodil</a:t>
            </a:r>
            <a:r>
              <a:rPr lang="en-US" sz="1100" i="1" dirty="0" smtClean="0">
                <a:solidFill>
                  <a:prstClr val="black"/>
                </a:solidFill>
              </a:rPr>
              <a:t> </a:t>
            </a:r>
            <a:r>
              <a:rPr lang="en-US" sz="1100" i="1" dirty="0" err="1" smtClean="0">
                <a:solidFill>
                  <a:prstClr val="black"/>
                </a:solidFill>
              </a:rPr>
              <a:t>Skj</a:t>
            </a:r>
            <a:r>
              <a:rPr lang="nb-NO" sz="1100" i="1" dirty="0" smtClean="0"/>
              <a:t>ø</a:t>
            </a:r>
            <a:r>
              <a:rPr lang="en-US" sz="1100" i="1" dirty="0" err="1" smtClean="0">
                <a:solidFill>
                  <a:prstClr val="black"/>
                </a:solidFill>
              </a:rPr>
              <a:t>tt</a:t>
            </a:r>
            <a:endParaRPr lang="en-US" sz="1100" i="1" dirty="0" smtClean="0">
              <a:solidFill>
                <a:prstClr val="black"/>
              </a:solidFill>
            </a:endParaRPr>
          </a:p>
          <a:p>
            <a:r>
              <a:rPr lang="en-US" sz="1100" i="1" dirty="0">
                <a:solidFill>
                  <a:prstClr val="black"/>
                </a:solidFill>
              </a:rPr>
              <a:t>	</a:t>
            </a:r>
            <a:endParaRPr lang="en-US" sz="11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09600"/>
            <a:ext cx="2552700" cy="1701800"/>
          </a:xfrm>
        </p:spPr>
      </p:pic>
      <p:sp>
        <p:nvSpPr>
          <p:cNvPr id="4" name="Rectangle 3"/>
          <p:cNvSpPr/>
          <p:nvPr/>
        </p:nvSpPr>
        <p:spPr>
          <a:xfrm>
            <a:off x="190134" y="76200"/>
            <a:ext cx="4077066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• “Leading </a:t>
            </a:r>
            <a:r>
              <a:rPr lang="en-US" sz="1100" dirty="0"/>
              <a:t>Others” program - </a:t>
            </a:r>
            <a:r>
              <a:rPr lang="en-US" sz="1100" i="1" dirty="0"/>
              <a:t>Rob </a:t>
            </a:r>
            <a:r>
              <a:rPr lang="en-US" sz="1100" i="1" dirty="0" err="1"/>
              <a:t>Styler</a:t>
            </a:r>
            <a:r>
              <a:rPr lang="en-US" sz="1100" dirty="0"/>
              <a:t> (:15)</a:t>
            </a:r>
          </a:p>
          <a:p>
            <a:r>
              <a:rPr lang="en-US" sz="1100" dirty="0" smtClean="0"/>
              <a:t>•  </a:t>
            </a:r>
            <a:r>
              <a:rPr lang="en-US" sz="1100" dirty="0"/>
              <a:t>Responding to the need and the next leaders – </a:t>
            </a:r>
            <a:r>
              <a:rPr lang="en-US" sz="1100" i="1" dirty="0"/>
              <a:t>Dan </a:t>
            </a:r>
            <a:r>
              <a:rPr lang="en-US" sz="1100" i="1" dirty="0" err="1"/>
              <a:t>Sered</a:t>
            </a:r>
            <a:r>
              <a:rPr lang="en-US" sz="1100" dirty="0"/>
              <a:t> (:30)</a:t>
            </a:r>
          </a:p>
          <a:p>
            <a:r>
              <a:rPr lang="en-US" sz="1100" dirty="0"/>
              <a:t>12:00 </a:t>
            </a:r>
            <a:r>
              <a:rPr lang="en-US" sz="1100" dirty="0" smtClean="0"/>
              <a:t>- 15:30.   </a:t>
            </a:r>
            <a:r>
              <a:rPr lang="en-US" sz="1100" dirty="0"/>
              <a:t>Lunch, rest / free </a:t>
            </a:r>
            <a:r>
              <a:rPr lang="en-US" sz="1100" dirty="0" smtClean="0"/>
              <a:t>time;  15:30-  16:00.  Tea </a:t>
            </a:r>
            <a:r>
              <a:rPr lang="en-US" sz="1100" dirty="0"/>
              <a:t>&amp; coffee</a:t>
            </a:r>
          </a:p>
          <a:p>
            <a:r>
              <a:rPr lang="en-US" sz="1100" dirty="0"/>
              <a:t>16:00 </a:t>
            </a:r>
            <a:r>
              <a:rPr lang="en-US" sz="1100" dirty="0" smtClean="0"/>
              <a:t>- 17:30.   </a:t>
            </a:r>
            <a:r>
              <a:rPr lang="en-US" sz="1100" b="1" dirty="0"/>
              <a:t>Afternoon session. Specialized </a:t>
            </a:r>
            <a:r>
              <a:rPr lang="en-US" sz="1100" b="1" dirty="0" smtClean="0"/>
              <a:t>Ministries</a:t>
            </a:r>
            <a:r>
              <a:rPr lang="en-US" sz="1100" dirty="0" smtClean="0"/>
              <a:t>  </a:t>
            </a:r>
            <a:r>
              <a:rPr lang="en-US" sz="1100" i="1" dirty="0" err="1" smtClean="0"/>
              <a:t>Bodil</a:t>
            </a:r>
            <a:r>
              <a:rPr lang="en-US" sz="1100" i="1" dirty="0" smtClean="0"/>
              <a:t> moderates</a:t>
            </a:r>
            <a:endParaRPr lang="en-US" sz="1100" dirty="0"/>
          </a:p>
          <a:p>
            <a:r>
              <a:rPr lang="en-US" sz="1100" dirty="0" smtClean="0"/>
              <a:t>“</a:t>
            </a:r>
            <a:r>
              <a:rPr lang="en-US" sz="1100" dirty="0"/>
              <a:t>Social Justice opportunities - as an outlet for Jewish evangelism </a:t>
            </a:r>
            <a:r>
              <a:rPr lang="en-US" sz="1100" dirty="0" smtClean="0"/>
              <a:t>outreaches”   	</a:t>
            </a:r>
            <a:r>
              <a:rPr lang="en-US" sz="1100" i="1" dirty="0" smtClean="0"/>
              <a:t>Amy </a:t>
            </a:r>
            <a:r>
              <a:rPr lang="en-US" sz="1100" i="1" dirty="0"/>
              <a:t>Downey (</a:t>
            </a:r>
            <a:r>
              <a:rPr lang="en-US" sz="1100" dirty="0"/>
              <a:t>:40)</a:t>
            </a:r>
          </a:p>
          <a:p>
            <a:r>
              <a:rPr lang="en-US" sz="1100" dirty="0" smtClean="0"/>
              <a:t>“</a:t>
            </a:r>
            <a:r>
              <a:rPr lang="en-US" sz="1100" dirty="0"/>
              <a:t>Working Together:  A Smaller Mission Perspective.”  </a:t>
            </a:r>
            <a:r>
              <a:rPr lang="en-US" sz="1100" i="1" dirty="0"/>
              <a:t>Murray </a:t>
            </a:r>
            <a:r>
              <a:rPr lang="en-US" sz="1100" i="1" dirty="0" err="1"/>
              <a:t>Tilles</a:t>
            </a:r>
            <a:r>
              <a:rPr lang="en-US" sz="1100" dirty="0"/>
              <a:t> (:50)</a:t>
            </a:r>
          </a:p>
          <a:p>
            <a:r>
              <a:rPr lang="en-US" sz="1100" i="1" dirty="0" smtClean="0"/>
              <a:t>Joseph </a:t>
            </a:r>
            <a:r>
              <a:rPr lang="en-US" sz="1100" i="1" dirty="0"/>
              <a:t>Steinberg, </a:t>
            </a:r>
            <a:r>
              <a:rPr lang="en-US" sz="1100" i="1" dirty="0" smtClean="0"/>
              <a:t>respondent</a:t>
            </a:r>
            <a:r>
              <a:rPr lang="en-US" sz="1100" dirty="0" smtClean="0"/>
              <a:t>; discussion </a:t>
            </a:r>
            <a:r>
              <a:rPr lang="en-US" sz="1100" dirty="0"/>
              <a:t>from the floor </a:t>
            </a:r>
          </a:p>
          <a:p>
            <a:r>
              <a:rPr lang="en-US" sz="1100" dirty="0"/>
              <a:t>18:00 – 18:45    Dinner</a:t>
            </a:r>
          </a:p>
          <a:p>
            <a:r>
              <a:rPr lang="en-US" sz="1100" dirty="0"/>
              <a:t>19:00 -  20:30    </a:t>
            </a:r>
            <a:r>
              <a:rPr lang="en-US" sz="1100" b="1" dirty="0"/>
              <a:t>Evening session.  Trends and </a:t>
            </a:r>
            <a:r>
              <a:rPr lang="en-US" sz="1100" b="1" dirty="0" smtClean="0"/>
              <a:t>Strategies</a:t>
            </a:r>
            <a:endParaRPr lang="en-US" sz="1100" dirty="0"/>
          </a:p>
          <a:p>
            <a:r>
              <a:rPr lang="en-US" sz="1100" i="1" dirty="0"/>
              <a:t>Wes </a:t>
            </a:r>
            <a:r>
              <a:rPr lang="en-US" sz="1100" i="1" dirty="0" smtClean="0"/>
              <a:t>Taber moderates</a:t>
            </a:r>
            <a:r>
              <a:rPr lang="en-US" sz="1100" dirty="0" smtClean="0"/>
              <a:t>: </a:t>
            </a:r>
            <a:r>
              <a:rPr lang="en-US" sz="1100" dirty="0"/>
              <a:t>“New Jewish Demographic Trends and Changing Mission  </a:t>
            </a:r>
            <a:r>
              <a:rPr lang="en-US" sz="1100" dirty="0" smtClean="0"/>
              <a:t>Strategies”. Panel </a:t>
            </a:r>
            <a:r>
              <a:rPr lang="en-US" sz="1100" dirty="0"/>
              <a:t>interviews and questions from the </a:t>
            </a:r>
            <a:r>
              <a:rPr lang="en-US" sz="1100" dirty="0" smtClean="0"/>
              <a:t>floor (:70)</a:t>
            </a:r>
            <a:endParaRPr lang="en-US" sz="1100" dirty="0"/>
          </a:p>
          <a:p>
            <a:r>
              <a:rPr lang="en-US" sz="1100" i="1" dirty="0" smtClean="0"/>
              <a:t>Rolf </a:t>
            </a:r>
            <a:r>
              <a:rPr lang="en-US" sz="1100" i="1" dirty="0" err="1"/>
              <a:t>Heitmann</a:t>
            </a:r>
            <a:r>
              <a:rPr lang="en-US" sz="1100" dirty="0"/>
              <a:t>: </a:t>
            </a:r>
            <a:r>
              <a:rPr lang="en-US" sz="1100" dirty="0" smtClean="0"/>
              <a:t> Europe;  </a:t>
            </a:r>
            <a:r>
              <a:rPr lang="en-US" sz="1100" i="1" dirty="0" err="1" smtClean="0"/>
              <a:t>Herbby</a:t>
            </a:r>
            <a:r>
              <a:rPr lang="en-US" sz="1100" i="1" dirty="0" smtClean="0"/>
              <a:t> </a:t>
            </a:r>
            <a:r>
              <a:rPr lang="en-US" sz="1100" i="1" dirty="0"/>
              <a:t>Geer: </a:t>
            </a:r>
            <a:r>
              <a:rPr lang="en-US" sz="1100" dirty="0"/>
              <a:t>Strategies for reaching the minor diasporas (Brazil, etc</a:t>
            </a:r>
            <a:r>
              <a:rPr lang="en-US" sz="1100" dirty="0" smtClean="0"/>
              <a:t>.)    </a:t>
            </a:r>
          </a:p>
          <a:p>
            <a:r>
              <a:rPr lang="en-US" sz="1100" i="1" dirty="0"/>
              <a:t>R</a:t>
            </a:r>
            <a:r>
              <a:rPr lang="en-US" sz="1100" i="1" dirty="0" smtClean="0"/>
              <a:t>ob </a:t>
            </a:r>
            <a:r>
              <a:rPr lang="en-US" sz="1100" i="1" dirty="0" err="1"/>
              <a:t>Styler</a:t>
            </a:r>
            <a:r>
              <a:rPr lang="en-US" sz="1100" i="1" dirty="0"/>
              <a:t>:</a:t>
            </a:r>
            <a:r>
              <a:rPr lang="en-US" sz="1100" dirty="0"/>
              <a:t>  Conference reflections (:</a:t>
            </a:r>
            <a:r>
              <a:rPr lang="en-US" sz="1100" dirty="0" smtClean="0"/>
              <a:t>15)</a:t>
            </a:r>
          </a:p>
          <a:p>
            <a:r>
              <a:rPr lang="en-US" sz="1100" dirty="0" smtClean="0"/>
              <a:t>LCJE </a:t>
            </a:r>
            <a:r>
              <a:rPr lang="en-US" sz="1100" dirty="0"/>
              <a:t>Fifth </a:t>
            </a:r>
            <a:r>
              <a:rPr lang="en-US" sz="1100" dirty="0" smtClean="0"/>
              <a:t>CEO </a:t>
            </a:r>
            <a:r>
              <a:rPr lang="en-US" sz="1100" dirty="0"/>
              <a:t>Conference conclusion and closing prayer </a:t>
            </a:r>
            <a:r>
              <a:rPr lang="en-US" sz="1100" dirty="0" smtClean="0"/>
              <a:t>(:</a:t>
            </a:r>
            <a:r>
              <a:rPr lang="en-US" sz="1100" dirty="0"/>
              <a:t>5</a:t>
            </a:r>
            <a:r>
              <a:rPr lang="en-US" sz="1100" dirty="0" smtClean="0"/>
              <a:t>)  </a:t>
            </a:r>
            <a:r>
              <a:rPr lang="en-US" sz="1100" i="1" dirty="0" smtClean="0"/>
              <a:t>Jim</a:t>
            </a:r>
            <a:endParaRPr lang="en-US" sz="1100" i="1" dirty="0"/>
          </a:p>
          <a:p>
            <a:r>
              <a:rPr lang="en-US" sz="1100" b="1" dirty="0"/>
              <a:t> </a:t>
            </a:r>
            <a:endParaRPr lang="en-US" sz="1100" dirty="0"/>
          </a:p>
          <a:p>
            <a:r>
              <a:rPr lang="en-US" sz="1100" b="1" dirty="0" smtClean="0"/>
              <a:t>Friday, May </a:t>
            </a:r>
            <a:r>
              <a:rPr lang="en-US" sz="1100" b="1" dirty="0"/>
              <a:t>12</a:t>
            </a:r>
            <a:endParaRPr lang="en-US" sz="1100" dirty="0"/>
          </a:p>
          <a:p>
            <a:r>
              <a:rPr lang="en-US" sz="1100" dirty="0"/>
              <a:t>07:30 – 08:20   </a:t>
            </a:r>
            <a:r>
              <a:rPr lang="en-US" sz="1100" dirty="0" smtClean="0"/>
              <a:t>Breakfast;  </a:t>
            </a:r>
            <a:r>
              <a:rPr lang="en-US" sz="1100" i="1" dirty="0" smtClean="0"/>
              <a:t>Departures   </a:t>
            </a:r>
            <a:endParaRPr lang="en-US" sz="1100" dirty="0"/>
          </a:p>
          <a:p>
            <a:r>
              <a:rPr lang="en-US" sz="1100" dirty="0"/>
              <a:t>ICC meeting &amp; working lunch:  10:00 to 17:00</a:t>
            </a:r>
            <a:endParaRPr lang="en-US" sz="1100" dirty="0"/>
          </a:p>
        </p:txBody>
      </p:sp>
      <p:sp>
        <p:nvSpPr>
          <p:cNvPr id="5" name="Rectangle 4"/>
          <p:cNvSpPr/>
          <p:nvPr/>
        </p:nvSpPr>
        <p:spPr>
          <a:xfrm>
            <a:off x="5639813" y="3380125"/>
            <a:ext cx="350319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/>
              <a:t>Monday, May 8</a:t>
            </a:r>
            <a:r>
              <a:rPr lang="en-US" sz="1100" b="1" dirty="0"/>
              <a:t>. </a:t>
            </a:r>
            <a:r>
              <a:rPr lang="en-US" sz="1100" b="1" dirty="0" smtClean="0"/>
              <a:t> Arrival </a:t>
            </a:r>
            <a:r>
              <a:rPr lang="en-US" sz="1100" b="1" dirty="0"/>
              <a:t>and Welcome</a:t>
            </a:r>
          </a:p>
          <a:p>
            <a:r>
              <a:rPr lang="en-US" sz="1100" dirty="0" smtClean="0"/>
              <a:t>14:00-16:00</a:t>
            </a:r>
            <a:r>
              <a:rPr lang="en-US" sz="1100" dirty="0"/>
              <a:t>.  </a:t>
            </a:r>
            <a:r>
              <a:rPr lang="en-US" sz="1100" dirty="0" smtClean="0"/>
              <a:t>Arrival at </a:t>
            </a:r>
            <a:r>
              <a:rPr lang="en-US" sz="1100" dirty="0"/>
              <a:t>Emmaus Conference </a:t>
            </a:r>
            <a:r>
              <a:rPr lang="en-US" sz="1100" dirty="0" smtClean="0"/>
              <a:t>Centre</a:t>
            </a:r>
          </a:p>
          <a:p>
            <a:r>
              <a:rPr lang="en-US" sz="1100" dirty="0" smtClean="0"/>
              <a:t>14:00-16:00 - </a:t>
            </a:r>
            <a:r>
              <a:rPr lang="en-US" sz="1100" b="1" dirty="0" smtClean="0"/>
              <a:t>Registration</a:t>
            </a:r>
          </a:p>
          <a:p>
            <a:r>
              <a:rPr lang="en-US" sz="1100" dirty="0" smtClean="0"/>
              <a:t>15:45-16:45</a:t>
            </a:r>
            <a:r>
              <a:rPr lang="en-US" sz="1100" dirty="0"/>
              <a:t>.  Afternoon tea and coffee</a:t>
            </a:r>
          </a:p>
          <a:p>
            <a:r>
              <a:rPr lang="en-US" sz="1100" dirty="0"/>
              <a:t>16:45-18:00.  Welcome and orientation (Emmaus conference staff); Program overview; </a:t>
            </a:r>
            <a:r>
              <a:rPr lang="en-US" sz="1100" dirty="0" smtClean="0"/>
              <a:t>conference </a:t>
            </a:r>
            <a:r>
              <a:rPr lang="en-US" sz="1100" dirty="0"/>
              <a:t>purposes and expectations (Jim); Welcome to Denmark and introductions of attendees (</a:t>
            </a:r>
            <a:r>
              <a:rPr lang="en-US" sz="1100" dirty="0" err="1"/>
              <a:t>Bodil</a:t>
            </a:r>
            <a:r>
              <a:rPr lang="en-US" sz="1100" dirty="0"/>
              <a:t>); </a:t>
            </a:r>
            <a:r>
              <a:rPr lang="en-US" sz="1100" dirty="0" smtClean="0"/>
              <a:t>icebreaker.</a:t>
            </a:r>
          </a:p>
          <a:p>
            <a:r>
              <a:rPr lang="en-US" sz="1100" dirty="0"/>
              <a:t>18:00-18:45.  Dinner</a:t>
            </a:r>
          </a:p>
          <a:p>
            <a:r>
              <a:rPr lang="en-US" sz="1100" dirty="0"/>
              <a:t>19:00-20:30.  </a:t>
            </a:r>
            <a:r>
              <a:rPr lang="en-US" sz="1100" b="1" dirty="0"/>
              <a:t>Evening session.  Introduction to Denmark and Emmaus Conference Centre. </a:t>
            </a:r>
            <a:endParaRPr lang="en-US" sz="1100" dirty="0"/>
          </a:p>
          <a:p>
            <a:r>
              <a:rPr lang="en-US" sz="1100" dirty="0" smtClean="0"/>
              <a:t> </a:t>
            </a:r>
            <a:r>
              <a:rPr lang="en-US" sz="1100" i="1" dirty="0" smtClean="0"/>
              <a:t>Arne</a:t>
            </a:r>
            <a:r>
              <a:rPr lang="en-US" sz="1100" dirty="0" smtClean="0"/>
              <a:t> </a:t>
            </a:r>
            <a:r>
              <a:rPr lang="en-US" sz="1100" dirty="0"/>
              <a:t>(Danish </a:t>
            </a:r>
            <a:r>
              <a:rPr lang="en-US" sz="1100" dirty="0" smtClean="0"/>
              <a:t>music/hymns (:10)</a:t>
            </a:r>
            <a:endParaRPr lang="en-US" sz="1100" dirty="0"/>
          </a:p>
          <a:p>
            <a:r>
              <a:rPr lang="en-US" sz="1100" dirty="0"/>
              <a:t>“Vision of the Emmaus Conference Centre”- </a:t>
            </a:r>
            <a:r>
              <a:rPr lang="en-US" sz="1100" i="1" dirty="0" err="1"/>
              <a:t>Grethe</a:t>
            </a:r>
            <a:r>
              <a:rPr lang="en-US" sz="1100" i="1" dirty="0"/>
              <a:t> </a:t>
            </a:r>
            <a:r>
              <a:rPr lang="en-US" sz="1100" dirty="0"/>
              <a:t>(:15)</a:t>
            </a:r>
          </a:p>
          <a:p>
            <a:r>
              <a:rPr lang="en-US" sz="1100" dirty="0"/>
              <a:t>“Past conferences held in Denmark on Jewish mission”- </a:t>
            </a:r>
            <a:r>
              <a:rPr lang="en-US" sz="1100" i="1" dirty="0" err="1"/>
              <a:t>Bodil</a:t>
            </a:r>
            <a:r>
              <a:rPr lang="en-US" sz="1100" i="1" dirty="0"/>
              <a:t> (</a:t>
            </a:r>
            <a:r>
              <a:rPr lang="en-US" sz="1100" dirty="0"/>
              <a:t>:20) Where to go, and walks nearby - </a:t>
            </a:r>
            <a:r>
              <a:rPr lang="en-US" sz="1100" i="1" dirty="0" err="1"/>
              <a:t>Bodil</a:t>
            </a:r>
            <a:r>
              <a:rPr lang="en-US" sz="1100" i="1" dirty="0"/>
              <a:t> (</a:t>
            </a:r>
            <a:r>
              <a:rPr lang="en-US" sz="1100" dirty="0"/>
              <a:t>:10) Scripture reading; </a:t>
            </a:r>
            <a:r>
              <a:rPr lang="en-US" sz="1100" dirty="0" smtClean="0"/>
              <a:t>Prayer </a:t>
            </a:r>
            <a:r>
              <a:rPr lang="en-US" sz="1100" dirty="0"/>
              <a:t>in small groups </a:t>
            </a:r>
            <a:r>
              <a:rPr lang="mr-IN" sz="1100" dirty="0" smtClean="0"/>
              <a:t>–</a:t>
            </a:r>
            <a:r>
              <a:rPr lang="en-US" sz="1100" dirty="0" smtClean="0"/>
              <a:t> </a:t>
            </a:r>
            <a:r>
              <a:rPr lang="en-US" sz="1100" i="1" dirty="0" smtClean="0"/>
              <a:t>Dan</a:t>
            </a:r>
            <a:r>
              <a:rPr lang="en-US" sz="1100" i="1" dirty="0"/>
              <a:t> </a:t>
            </a:r>
            <a:r>
              <a:rPr lang="en-US" sz="1100" i="1" dirty="0" smtClean="0"/>
              <a:t>moderates  </a:t>
            </a:r>
            <a:r>
              <a:rPr lang="en-US" sz="1100" dirty="0" smtClean="0"/>
              <a:t> </a:t>
            </a:r>
          </a:p>
          <a:p>
            <a:r>
              <a:rPr lang="en-US" sz="1100" dirty="0" smtClean="0"/>
              <a:t>Pray </a:t>
            </a:r>
            <a:r>
              <a:rPr lang="en-US" sz="1100" dirty="0"/>
              <a:t>for goals of the conference; unity, personal </a:t>
            </a:r>
            <a:r>
              <a:rPr lang="en-US" sz="1100" dirty="0" smtClean="0"/>
              <a:t>prayer requests</a:t>
            </a:r>
            <a:r>
              <a:rPr lang="en-US" sz="1100" dirty="0"/>
              <a:t>, etc. (:15-30)</a:t>
            </a:r>
          </a:p>
          <a:p>
            <a:r>
              <a:rPr lang="en-US" sz="1100" dirty="0"/>
              <a:t>End-of-day announcements and closing prayer – </a:t>
            </a:r>
            <a:r>
              <a:rPr lang="en-US" sz="1100" i="1" dirty="0"/>
              <a:t>Jim </a:t>
            </a:r>
            <a:r>
              <a:rPr lang="en-US" sz="1100" dirty="0"/>
              <a:t> 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2802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29200" y="95965"/>
            <a:ext cx="3939218" cy="662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b="1" dirty="0" smtClean="0"/>
              <a:t>Tuesday, May 9. </a:t>
            </a:r>
            <a:endParaRPr lang="en-US" sz="1200" dirty="0" smtClean="0"/>
          </a:p>
          <a:p>
            <a:pPr marL="0" indent="0">
              <a:buNone/>
            </a:pPr>
            <a:r>
              <a:rPr lang="en-US" sz="1100" dirty="0" smtClean="0"/>
              <a:t>07:30 </a:t>
            </a:r>
            <a:r>
              <a:rPr lang="en-US" sz="1100" dirty="0"/>
              <a:t>– </a:t>
            </a:r>
            <a:r>
              <a:rPr lang="en-US" sz="1100" dirty="0" smtClean="0"/>
              <a:t>08:20. Breakfast</a:t>
            </a:r>
            <a:endParaRPr lang="en-US" sz="1100" dirty="0"/>
          </a:p>
          <a:p>
            <a:pPr marL="0" indent="0">
              <a:buNone/>
            </a:pPr>
            <a:r>
              <a:rPr lang="en-US" sz="1100" dirty="0" smtClean="0"/>
              <a:t>08:30 </a:t>
            </a:r>
            <a:r>
              <a:rPr lang="en-US" sz="1100" dirty="0"/>
              <a:t>– 09:30   Bible </a:t>
            </a:r>
            <a:r>
              <a:rPr lang="en-US" sz="1100" dirty="0" smtClean="0"/>
              <a:t>Reflection: </a:t>
            </a:r>
            <a:r>
              <a:rPr lang="en-US" sz="1100" dirty="0"/>
              <a:t>“Dwelling in the Word.” </a:t>
            </a:r>
            <a:r>
              <a:rPr lang="en-US" sz="1100" i="1" dirty="0"/>
              <a:t>David Harley, conference </a:t>
            </a:r>
            <a:r>
              <a:rPr lang="en-US" sz="1100" i="1" dirty="0" smtClean="0"/>
              <a:t>chaplain;  </a:t>
            </a:r>
            <a:r>
              <a:rPr lang="en-US" sz="1100" i="1" dirty="0" err="1" smtClean="0"/>
              <a:t>Bodil</a:t>
            </a:r>
            <a:r>
              <a:rPr lang="en-US" sz="1100" i="1" dirty="0" smtClean="0"/>
              <a:t> explains process</a:t>
            </a:r>
          </a:p>
          <a:p>
            <a:pPr marL="0" indent="0">
              <a:buNone/>
            </a:pPr>
            <a:r>
              <a:rPr lang="en-US" sz="1100" dirty="0" smtClean="0"/>
              <a:t>Reading and listening to the Bible text, studying it alone and making personal observations; sharing observations with table groups; exposition </a:t>
            </a:r>
            <a:r>
              <a:rPr lang="en-US" sz="1100" dirty="0"/>
              <a:t>on the </a:t>
            </a:r>
            <a:r>
              <a:rPr lang="en-US" sz="1100" dirty="0" smtClean="0"/>
              <a:t>passage; applications shared in the group; prayer for each other in the group.  </a:t>
            </a:r>
          </a:p>
          <a:p>
            <a:pPr marL="0" indent="0">
              <a:buNone/>
            </a:pPr>
            <a:r>
              <a:rPr lang="en-US" sz="1100" dirty="0" smtClean="0"/>
              <a:t>09:30–10:30</a:t>
            </a:r>
            <a:r>
              <a:rPr lang="en-US" sz="1100" dirty="0"/>
              <a:t>.   Break:  Tea, Coffee, free time for fellowship </a:t>
            </a:r>
            <a:endParaRPr lang="en-US" sz="1100" dirty="0" smtClean="0"/>
          </a:p>
          <a:p>
            <a:pPr marL="0" indent="0">
              <a:buNone/>
            </a:pPr>
            <a:r>
              <a:rPr lang="en-US" sz="1100" dirty="0" smtClean="0"/>
              <a:t>10:30 </a:t>
            </a:r>
            <a:r>
              <a:rPr lang="en-US" sz="1100" dirty="0"/>
              <a:t>– 11:40.   </a:t>
            </a:r>
            <a:r>
              <a:rPr lang="en-US" sz="1100" b="1" dirty="0"/>
              <a:t>Morning session.  The Burdens of Leadership – </a:t>
            </a:r>
            <a:r>
              <a:rPr lang="en-US" sz="1100" i="1" dirty="0"/>
              <a:t>Jim, moderator </a:t>
            </a:r>
            <a:r>
              <a:rPr lang="en-US" sz="1100" dirty="0"/>
              <a:t>(:</a:t>
            </a:r>
            <a:r>
              <a:rPr lang="en-US" sz="1100" dirty="0" smtClean="0"/>
              <a:t>70)</a:t>
            </a:r>
          </a:p>
          <a:p>
            <a:pPr marL="0" indent="0">
              <a:buNone/>
            </a:pPr>
            <a:r>
              <a:rPr lang="en-US" sz="1100" dirty="0" smtClean="0"/>
              <a:t>Individuals </a:t>
            </a:r>
            <a:r>
              <a:rPr lang="en-US" sz="1100" dirty="0"/>
              <a:t>or couples share their experiences, challenges and answers in this </a:t>
            </a:r>
            <a:r>
              <a:rPr lang="en-US" sz="1100" dirty="0" smtClean="0"/>
              <a:t>area; impact </a:t>
            </a:r>
            <a:r>
              <a:rPr lang="en-US" sz="1100" dirty="0"/>
              <a:t>on family life, resources and </a:t>
            </a:r>
            <a:r>
              <a:rPr lang="en-US" sz="1100" dirty="0" smtClean="0"/>
              <a:t>victories. Break </a:t>
            </a:r>
            <a:r>
              <a:rPr lang="en-US" sz="1100" dirty="0"/>
              <a:t>into small group discussions for comments, prayer and best ‘take-</a:t>
            </a:r>
            <a:r>
              <a:rPr lang="en-US" sz="1100" dirty="0" err="1"/>
              <a:t>aways</a:t>
            </a:r>
            <a:r>
              <a:rPr lang="en-US" sz="1100" dirty="0" smtClean="0"/>
              <a:t>’;  Close </a:t>
            </a:r>
            <a:r>
              <a:rPr lang="en-US" sz="1100" dirty="0"/>
              <a:t>with </a:t>
            </a:r>
            <a:r>
              <a:rPr lang="en-US" sz="1100" dirty="0" smtClean="0"/>
              <a:t>any </a:t>
            </a:r>
            <a:r>
              <a:rPr lang="en-US" sz="1100" dirty="0"/>
              <a:t>additional recommendations from groups and </a:t>
            </a:r>
            <a:r>
              <a:rPr lang="en-US" sz="1100" dirty="0" smtClean="0"/>
              <a:t>prayer.</a:t>
            </a:r>
          </a:p>
          <a:p>
            <a:pPr marL="0" indent="0">
              <a:buNone/>
            </a:pPr>
            <a:r>
              <a:rPr lang="en-US" sz="1100" dirty="0" smtClean="0"/>
              <a:t>11:40</a:t>
            </a:r>
            <a:r>
              <a:rPr lang="mr-IN" sz="1100" dirty="0" smtClean="0"/>
              <a:t>–</a:t>
            </a:r>
            <a:r>
              <a:rPr lang="en-US" sz="1100" dirty="0" smtClean="0"/>
              <a:t> 12:00.  Break</a:t>
            </a:r>
          </a:p>
          <a:p>
            <a:pPr marL="0" indent="0">
              <a:buNone/>
            </a:pPr>
            <a:r>
              <a:rPr lang="en-US" sz="1100" dirty="0" smtClean="0"/>
              <a:t>12:00 </a:t>
            </a:r>
            <a:r>
              <a:rPr lang="en-US" sz="1100" dirty="0"/>
              <a:t>– 15:00.   Lunch, rest time and free </a:t>
            </a:r>
            <a:r>
              <a:rPr lang="en-US" sz="1100" dirty="0" smtClean="0"/>
              <a:t>time</a:t>
            </a:r>
          </a:p>
          <a:p>
            <a:pPr marL="0" indent="0">
              <a:buNone/>
            </a:pPr>
            <a:r>
              <a:rPr lang="en-US" sz="1100" dirty="0" smtClean="0"/>
              <a:t>15:00 </a:t>
            </a:r>
            <a:r>
              <a:rPr lang="en-US" sz="1100" dirty="0"/>
              <a:t>-  15:30.   Afternoon tea &amp; </a:t>
            </a:r>
            <a:r>
              <a:rPr lang="en-US" sz="1100" dirty="0" smtClean="0"/>
              <a:t>coffee</a:t>
            </a:r>
          </a:p>
          <a:p>
            <a:pPr marL="0" indent="0">
              <a:buNone/>
            </a:pPr>
            <a:r>
              <a:rPr lang="en-US" sz="1100" dirty="0" smtClean="0"/>
              <a:t>15:30 </a:t>
            </a:r>
            <a:r>
              <a:rPr lang="en-US" sz="1100" dirty="0"/>
              <a:t>- 17:00     </a:t>
            </a:r>
            <a:r>
              <a:rPr lang="en-US" sz="1100" b="1" dirty="0"/>
              <a:t>Afternoon session.  New Ministry Dreams and Partnerships. </a:t>
            </a:r>
            <a:r>
              <a:rPr lang="en-US" sz="1100" dirty="0"/>
              <a:t>What are your dreams for new ministries or partnerships? Do you have new projects, methodologies, plans or opportunities where you are looking for or wanting to partner?   - </a:t>
            </a:r>
            <a:r>
              <a:rPr lang="en-US" sz="1100" i="1" dirty="0"/>
              <a:t>Dan </a:t>
            </a:r>
            <a:r>
              <a:rPr lang="en-US" sz="1100" i="1" dirty="0" smtClean="0"/>
              <a:t>moderates. </a:t>
            </a:r>
            <a:r>
              <a:rPr lang="en-US" sz="1100" dirty="0" smtClean="0"/>
              <a:t>CEOs </a:t>
            </a:r>
            <a:r>
              <a:rPr lang="en-US" sz="1100" dirty="0"/>
              <a:t>are invited to share </a:t>
            </a:r>
            <a:r>
              <a:rPr lang="en-US" sz="1100" dirty="0" smtClean="0"/>
              <a:t>about desires </a:t>
            </a:r>
            <a:r>
              <a:rPr lang="en-US" sz="1100" dirty="0"/>
              <a:t>for new ministry, initiatives, tools, resources or partnerships. </a:t>
            </a:r>
          </a:p>
          <a:p>
            <a:pPr marL="0" indent="0">
              <a:buNone/>
            </a:pPr>
            <a:r>
              <a:rPr lang="en-US" sz="1100" dirty="0" smtClean="0"/>
              <a:t>17:00 </a:t>
            </a:r>
            <a:r>
              <a:rPr lang="en-US" sz="1100" dirty="0"/>
              <a:t>– </a:t>
            </a:r>
            <a:r>
              <a:rPr lang="en-US" sz="1100" dirty="0" smtClean="0"/>
              <a:t>17:10.  Break</a:t>
            </a:r>
          </a:p>
          <a:p>
            <a:pPr marL="0" indent="0">
              <a:buNone/>
            </a:pPr>
            <a:r>
              <a:rPr lang="en-US" sz="1100" dirty="0" smtClean="0"/>
              <a:t>17:10 </a:t>
            </a:r>
            <a:r>
              <a:rPr lang="en-US" sz="1100" dirty="0"/>
              <a:t>– 17:45     </a:t>
            </a:r>
            <a:r>
              <a:rPr lang="en-US" sz="1100" b="1" dirty="0"/>
              <a:t>LCJE Updates - </a:t>
            </a:r>
            <a:r>
              <a:rPr lang="en-US" sz="1100" i="1" dirty="0"/>
              <a:t>Jim moderates</a:t>
            </a:r>
            <a:r>
              <a:rPr lang="en-US" sz="1100" dirty="0"/>
              <a:t> </a:t>
            </a:r>
            <a:r>
              <a:rPr lang="en-US" sz="1100" dirty="0" smtClean="0"/>
              <a:t>-    </a:t>
            </a:r>
          </a:p>
          <a:p>
            <a:pPr marL="0" indent="0">
              <a:buNone/>
            </a:pPr>
            <a:r>
              <a:rPr lang="en-US" sz="1100" dirty="0" smtClean="0"/>
              <a:t>LCJE </a:t>
            </a:r>
            <a:r>
              <a:rPr lang="en-US" sz="1100" dirty="0"/>
              <a:t>archives update and how CEOs can </a:t>
            </a:r>
            <a:r>
              <a:rPr lang="en-US" sz="1100" dirty="0" smtClean="0"/>
              <a:t>help; LCJE </a:t>
            </a:r>
            <a:r>
              <a:rPr lang="en-US" sz="1100" dirty="0"/>
              <a:t>website </a:t>
            </a:r>
            <a:r>
              <a:rPr lang="en-US" sz="1100" dirty="0" smtClean="0"/>
              <a:t>update; </a:t>
            </a:r>
            <a:r>
              <a:rPr lang="en-US" sz="1100" dirty="0"/>
              <a:t>u</a:t>
            </a:r>
            <a:r>
              <a:rPr lang="en-US" sz="1100" dirty="0" smtClean="0"/>
              <a:t>pcoming </a:t>
            </a:r>
            <a:r>
              <a:rPr lang="en-US" sz="1100" dirty="0"/>
              <a:t>conferences:  11th LCJE European Conference (Berlin, 14-17 Aug 2017); LCJE Japan: Jewish Evangelism in East Asia (13-15 Nov. 2017); 11</a:t>
            </a:r>
            <a:r>
              <a:rPr lang="en-US" sz="1100" baseline="30000" dirty="0"/>
              <a:t>th</a:t>
            </a:r>
            <a:r>
              <a:rPr lang="en-US" sz="1100" dirty="0"/>
              <a:t> International (Toronto, 11-16 Aug. </a:t>
            </a:r>
            <a:r>
              <a:rPr lang="en-US" sz="1100" dirty="0" smtClean="0"/>
              <a:t>2019); LCJE </a:t>
            </a:r>
            <a:r>
              <a:rPr lang="en-US" sz="1100" dirty="0"/>
              <a:t>Rules and Procedures - proposed rule changes </a:t>
            </a:r>
            <a:endParaRPr lang="en-US" sz="1100" dirty="0" smtClean="0"/>
          </a:p>
          <a:p>
            <a:pPr marL="0" indent="0">
              <a:buNone/>
            </a:pPr>
            <a:r>
              <a:rPr lang="en-US" sz="1100" dirty="0" smtClean="0"/>
              <a:t>18:00 </a:t>
            </a:r>
            <a:r>
              <a:rPr lang="en-US" sz="1100" dirty="0"/>
              <a:t>– 18:45  </a:t>
            </a:r>
            <a:r>
              <a:rPr lang="en-US" sz="1100" dirty="0" smtClean="0"/>
              <a:t>Dinner</a:t>
            </a:r>
          </a:p>
          <a:p>
            <a:pPr marL="0" indent="0">
              <a:buNone/>
            </a:pPr>
            <a:r>
              <a:rPr lang="en-US" sz="1100" dirty="0" smtClean="0"/>
              <a:t>19:00 </a:t>
            </a:r>
            <a:r>
              <a:rPr lang="en-US" sz="1100" dirty="0"/>
              <a:t>– 20:45  </a:t>
            </a:r>
            <a:r>
              <a:rPr lang="en-US" sz="1100" b="1" dirty="0"/>
              <a:t>Evening Session.  Envisioning Our Future – </a:t>
            </a:r>
            <a:r>
              <a:rPr lang="en-US" sz="1100" i="1" dirty="0"/>
              <a:t>Gary Hedrick </a:t>
            </a:r>
            <a:r>
              <a:rPr lang="mr-IN" sz="1100" i="1" dirty="0"/>
              <a:t>–</a:t>
            </a:r>
            <a:r>
              <a:rPr lang="en-US" sz="1100" i="1" dirty="0"/>
              <a:t> moderator</a:t>
            </a:r>
            <a:r>
              <a:rPr lang="en-US" sz="1100" b="1" dirty="0"/>
              <a:t>. </a:t>
            </a:r>
            <a:r>
              <a:rPr lang="en-US" sz="1100" dirty="0" smtClean="0"/>
              <a:t>Four </a:t>
            </a:r>
            <a:r>
              <a:rPr lang="en-US" sz="1100" dirty="0"/>
              <a:t>CEOs </a:t>
            </a:r>
            <a:r>
              <a:rPr lang="en-US" sz="1100" dirty="0" smtClean="0"/>
              <a:t>discuss </a:t>
            </a:r>
            <a:r>
              <a:rPr lang="en-US" sz="1100" dirty="0"/>
              <a:t>their </a:t>
            </a:r>
            <a:r>
              <a:rPr lang="en-US" sz="1100" dirty="0" smtClean="0"/>
              <a:t>ministry vision </a:t>
            </a:r>
            <a:r>
              <a:rPr lang="en-US" sz="1100" dirty="0"/>
              <a:t>for the future </a:t>
            </a:r>
            <a:r>
              <a:rPr lang="en-US" sz="1100" dirty="0" smtClean="0"/>
              <a:t>and leadership issues </a:t>
            </a:r>
            <a:endParaRPr lang="en-US" sz="1100" dirty="0" smtClean="0"/>
          </a:p>
          <a:p>
            <a:pPr marL="0" indent="0">
              <a:buNone/>
            </a:pPr>
            <a:r>
              <a:rPr lang="en-US" sz="1100" dirty="0" smtClean="0"/>
              <a:t>  </a:t>
            </a:r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228600" y="148471"/>
            <a:ext cx="4284023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 smtClean="0"/>
              <a:t>David </a:t>
            </a:r>
            <a:r>
              <a:rPr lang="en-US" sz="1100" i="1" dirty="0" err="1"/>
              <a:t>Brickner</a:t>
            </a:r>
            <a:r>
              <a:rPr lang="en-US" sz="1100" i="1" dirty="0"/>
              <a:t>, Mitch Glaser, Alex Jacob, Joseph Steinberg</a:t>
            </a:r>
            <a:r>
              <a:rPr lang="en-US" sz="1100" dirty="0"/>
              <a:t> (:</a:t>
            </a:r>
            <a:r>
              <a:rPr lang="en-US" sz="1100" dirty="0" smtClean="0"/>
              <a:t>40).  Discussion and questions (:20)	</a:t>
            </a:r>
          </a:p>
          <a:p>
            <a:r>
              <a:rPr lang="en-US" sz="1100" i="1" dirty="0" smtClean="0"/>
              <a:t>“</a:t>
            </a:r>
            <a:r>
              <a:rPr lang="en-US" sz="1100" dirty="0"/>
              <a:t>Jewish mission responses to growing global anti-Semitism”</a:t>
            </a:r>
          </a:p>
          <a:p>
            <a:r>
              <a:rPr lang="en-US" sz="1100" i="1" dirty="0"/>
              <a:t>     </a:t>
            </a:r>
            <a:r>
              <a:rPr lang="en-US" sz="1100" i="1" dirty="0" smtClean="0"/>
              <a:t>                      Mitch </a:t>
            </a:r>
            <a:r>
              <a:rPr lang="en-US" sz="1100" i="1" dirty="0"/>
              <a:t>Glaser, Vladimir </a:t>
            </a:r>
            <a:r>
              <a:rPr lang="en-US" sz="1100" i="1" dirty="0" err="1"/>
              <a:t>Pikman</a:t>
            </a:r>
            <a:r>
              <a:rPr lang="en-US" sz="1100" dirty="0"/>
              <a:t>  (:30)</a:t>
            </a:r>
          </a:p>
          <a:p>
            <a:r>
              <a:rPr lang="en-US" sz="1100" i="1" dirty="0" smtClean="0"/>
              <a:t>Rob </a:t>
            </a:r>
            <a:r>
              <a:rPr lang="en-US" sz="1100" i="1" dirty="0" err="1" smtClean="0"/>
              <a:t>Styler</a:t>
            </a:r>
            <a:r>
              <a:rPr lang="en-US" sz="1100" i="1" dirty="0" smtClean="0"/>
              <a:t>: </a:t>
            </a:r>
            <a:r>
              <a:rPr lang="en-US" sz="1100" dirty="0" smtClean="0"/>
              <a:t>Reflections on the day</a:t>
            </a:r>
            <a:r>
              <a:rPr lang="en-US" sz="1100" i="1" dirty="0" smtClean="0"/>
              <a:t> </a:t>
            </a:r>
            <a:r>
              <a:rPr lang="en-US" sz="1100" dirty="0" smtClean="0"/>
              <a:t>(:10) </a:t>
            </a:r>
          </a:p>
          <a:p>
            <a:r>
              <a:rPr lang="en-US" sz="1200" b="1" dirty="0" smtClean="0"/>
              <a:t>Wednesday</a:t>
            </a:r>
            <a:r>
              <a:rPr lang="en-US" sz="1200" b="1" dirty="0"/>
              <a:t>, May </a:t>
            </a:r>
            <a:r>
              <a:rPr lang="en-US" sz="1200" b="1" dirty="0" smtClean="0"/>
              <a:t>10. </a:t>
            </a:r>
            <a:endParaRPr lang="en-US" sz="1200" dirty="0"/>
          </a:p>
          <a:p>
            <a:r>
              <a:rPr lang="en-US" sz="1100" dirty="0"/>
              <a:t>07:30 – 08:20. Breakfast</a:t>
            </a:r>
          </a:p>
          <a:p>
            <a:r>
              <a:rPr lang="en-US" sz="1100" dirty="0"/>
              <a:t>08:30 – </a:t>
            </a:r>
            <a:r>
              <a:rPr lang="en-US" sz="1100" dirty="0" smtClean="0"/>
              <a:t>10:00.  Bible </a:t>
            </a:r>
            <a:r>
              <a:rPr lang="en-US" sz="1100" dirty="0"/>
              <a:t>Reflection: “Dwelling in the Word.” </a:t>
            </a:r>
            <a:r>
              <a:rPr lang="en-US" sz="1100" i="1" dirty="0"/>
              <a:t>David Harley, conference </a:t>
            </a:r>
            <a:r>
              <a:rPr lang="en-US" sz="1100" i="1" dirty="0" smtClean="0"/>
              <a:t>chaplain </a:t>
            </a:r>
            <a:r>
              <a:rPr lang="en-US" sz="1100" dirty="0" smtClean="0"/>
              <a:t>(</a:t>
            </a:r>
            <a:r>
              <a:rPr lang="en-US" sz="1100" dirty="0"/>
              <a:t>Reading and listening to the Bible text, studying it alone and making personal observations (:15); sharing observations with table groups (:15); exposition on the passage (:30); applications shared in the group (:15); prayer for each other in the group (:15) </a:t>
            </a:r>
            <a:endParaRPr lang="en-US" sz="1100" dirty="0" smtClean="0"/>
          </a:p>
          <a:p>
            <a:r>
              <a:rPr lang="en-US" sz="1100" dirty="0" smtClean="0"/>
              <a:t>10:00 </a:t>
            </a:r>
            <a:r>
              <a:rPr lang="mr-IN" sz="1100" dirty="0" smtClean="0"/>
              <a:t>–</a:t>
            </a:r>
            <a:r>
              <a:rPr lang="en-US" sz="1100" dirty="0" smtClean="0"/>
              <a:t> 10:30. Morning tea &amp; coffee</a:t>
            </a:r>
          </a:p>
          <a:p>
            <a:r>
              <a:rPr lang="en-US" sz="1100" dirty="0" smtClean="0"/>
              <a:t>10:30 </a:t>
            </a:r>
            <a:r>
              <a:rPr lang="mr-IN" sz="1100" dirty="0" smtClean="0"/>
              <a:t>–</a:t>
            </a:r>
            <a:r>
              <a:rPr lang="en-US" sz="1100" dirty="0" smtClean="0"/>
              <a:t> 12:00</a:t>
            </a:r>
            <a:r>
              <a:rPr lang="en-US" sz="1100" b="1" dirty="0" smtClean="0"/>
              <a:t>. Morning session. Unity in Diversity. </a:t>
            </a:r>
            <a:r>
              <a:rPr lang="en-US" sz="1100" b="1" i="1" dirty="0" smtClean="0"/>
              <a:t> </a:t>
            </a:r>
            <a:r>
              <a:rPr lang="en-US" sz="1100" i="1" dirty="0" smtClean="0"/>
              <a:t>Jim moderates</a:t>
            </a:r>
          </a:p>
          <a:p>
            <a:r>
              <a:rPr lang="en-US" sz="1100" dirty="0" smtClean="0"/>
              <a:t>“Seeking Unity in Diversity </a:t>
            </a:r>
            <a:r>
              <a:rPr lang="mr-IN" sz="1100" dirty="0" smtClean="0"/>
              <a:t>–</a:t>
            </a:r>
            <a:r>
              <a:rPr lang="en-US" sz="1100" dirty="0" smtClean="0"/>
              <a:t> Israeli-Palestinian Relations”</a:t>
            </a:r>
          </a:p>
          <a:p>
            <a:r>
              <a:rPr lang="en-US" sz="1100" i="1" dirty="0"/>
              <a:t> </a:t>
            </a:r>
            <a:r>
              <a:rPr lang="en-US" sz="1100" i="1" dirty="0" smtClean="0"/>
              <a:t>   (Panel:  David </a:t>
            </a:r>
            <a:r>
              <a:rPr lang="en-US" sz="1100" i="1" dirty="0" err="1" smtClean="0"/>
              <a:t>Zadok</a:t>
            </a:r>
            <a:r>
              <a:rPr lang="en-US" sz="1100" i="1" dirty="0" smtClean="0"/>
              <a:t>, Rolf </a:t>
            </a:r>
            <a:r>
              <a:rPr lang="en-US" sz="1100" i="1" dirty="0" err="1" smtClean="0"/>
              <a:t>Heitmann</a:t>
            </a:r>
            <a:r>
              <a:rPr lang="en-US" sz="1100" i="1" dirty="0" smtClean="0"/>
              <a:t>, Alex Jacob)</a:t>
            </a:r>
            <a:endParaRPr lang="en-US" sz="1100" i="1" dirty="0"/>
          </a:p>
          <a:p>
            <a:r>
              <a:rPr lang="en-US" sz="1100" dirty="0" smtClean="0"/>
              <a:t>Questions and discussion from the floor</a:t>
            </a:r>
          </a:p>
          <a:p>
            <a:r>
              <a:rPr lang="en-US" sz="1100" dirty="0" err="1" smtClean="0"/>
              <a:t>Bodil</a:t>
            </a:r>
            <a:r>
              <a:rPr lang="en-US" sz="1100" dirty="0" smtClean="0"/>
              <a:t> </a:t>
            </a:r>
            <a:r>
              <a:rPr lang="mr-IN" sz="1100" dirty="0" smtClean="0"/>
              <a:t>–</a:t>
            </a:r>
            <a:r>
              <a:rPr lang="en-US" sz="1100" dirty="0" smtClean="0"/>
              <a:t> Questions about “Jewish Walking Tour of Copenhagen” (:5)</a:t>
            </a:r>
          </a:p>
          <a:p>
            <a:r>
              <a:rPr lang="en-US" sz="1100" dirty="0" smtClean="0"/>
              <a:t>12:15 </a:t>
            </a:r>
            <a:r>
              <a:rPr lang="mr-IN" sz="1100" dirty="0" smtClean="0"/>
              <a:t>–</a:t>
            </a:r>
            <a:r>
              <a:rPr lang="en-US" sz="1100" dirty="0" smtClean="0"/>
              <a:t> Depart by bus for Copenhagen </a:t>
            </a:r>
            <a:r>
              <a:rPr lang="mr-IN" sz="1100" dirty="0" smtClean="0"/>
              <a:t>–</a:t>
            </a:r>
            <a:r>
              <a:rPr lang="en-US" sz="1100" dirty="0" smtClean="0"/>
              <a:t> packed lunch on bus</a:t>
            </a:r>
          </a:p>
          <a:p>
            <a:r>
              <a:rPr lang="en-US" sz="1100" dirty="0"/>
              <a:t>13:30-16:00.  </a:t>
            </a:r>
            <a:r>
              <a:rPr lang="en-US" sz="1100" b="1" dirty="0"/>
              <a:t>Jewish Walking Tour of Copenhagen. </a:t>
            </a:r>
            <a:r>
              <a:rPr lang="en-US" sz="1100" dirty="0"/>
              <a:t>Guided walking tour of Jewish Copenhagen. </a:t>
            </a:r>
            <a:r>
              <a:rPr lang="en-US" sz="1100" i="1" dirty="0"/>
              <a:t>Presentation by Rabbi </a:t>
            </a:r>
            <a:r>
              <a:rPr lang="en-US" sz="1100" i="1" dirty="0" err="1"/>
              <a:t>Yair</a:t>
            </a:r>
            <a:r>
              <a:rPr lang="en-US" sz="1100" i="1" dirty="0"/>
              <a:t> </a:t>
            </a:r>
            <a:r>
              <a:rPr lang="en-US" sz="1100" i="1" dirty="0" smtClean="0"/>
              <a:t>Melchior, chief </a:t>
            </a:r>
            <a:r>
              <a:rPr lang="en-US" sz="1100" i="1" dirty="0"/>
              <a:t>rabbi of Denmark, about the state of the Jewish community in Denmark today.</a:t>
            </a:r>
            <a:endParaRPr lang="en-US" sz="1100" dirty="0"/>
          </a:p>
          <a:p>
            <a:r>
              <a:rPr lang="en-US" sz="1100" dirty="0"/>
              <a:t>16:00 -  17:45    “Footloose in Copenhagen” - free time in the city</a:t>
            </a:r>
          </a:p>
          <a:p>
            <a:r>
              <a:rPr lang="en-US" sz="1100" dirty="0"/>
              <a:t>18:00 -  19:00.    Bus trip return to Emmaus.  19:00 -  19:45.    Dinner </a:t>
            </a:r>
          </a:p>
          <a:p>
            <a:r>
              <a:rPr lang="en-US" sz="1100" dirty="0"/>
              <a:t>20:00 – 20:45.    Fellowship &amp; informal discussions and optional videos</a:t>
            </a:r>
          </a:p>
          <a:p>
            <a:r>
              <a:rPr lang="en-US" sz="1100" b="1" dirty="0" smtClean="0"/>
              <a:t>Thursday, May </a:t>
            </a:r>
            <a:r>
              <a:rPr lang="en-US" sz="1100" b="1" dirty="0"/>
              <a:t>11</a:t>
            </a:r>
            <a:endParaRPr lang="en-US" sz="1100" dirty="0"/>
          </a:p>
          <a:p>
            <a:r>
              <a:rPr lang="en-US" sz="1100" dirty="0"/>
              <a:t>07:30 – 08:20.     Breakfast</a:t>
            </a:r>
          </a:p>
          <a:p>
            <a:r>
              <a:rPr lang="en-US" sz="1100" dirty="0"/>
              <a:t>08:30 – 09:45.     Bible </a:t>
            </a:r>
            <a:r>
              <a:rPr lang="en-US" sz="1100" dirty="0" smtClean="0"/>
              <a:t>Reflection. </a:t>
            </a:r>
            <a:r>
              <a:rPr lang="en-US" sz="1100" dirty="0"/>
              <a:t>“Dwelling in the Word.” </a:t>
            </a:r>
            <a:r>
              <a:rPr lang="en-US" sz="1100" i="1" dirty="0"/>
              <a:t>David Harley, conference chaplain (similar pattern to Wednesday’s session)</a:t>
            </a:r>
            <a:endParaRPr lang="en-US" sz="1100" dirty="0"/>
          </a:p>
          <a:p>
            <a:r>
              <a:rPr lang="en-US" sz="1100" dirty="0"/>
              <a:t>09:45 – 10:00.  </a:t>
            </a:r>
            <a:r>
              <a:rPr lang="en-US" sz="1100" b="1" dirty="0"/>
              <a:t> Communion </a:t>
            </a:r>
            <a:r>
              <a:rPr lang="en-US" sz="1100" dirty="0"/>
              <a:t>(led by </a:t>
            </a:r>
            <a:r>
              <a:rPr lang="en-US" sz="1100" i="1" dirty="0"/>
              <a:t>Rev.</a:t>
            </a:r>
            <a:r>
              <a:rPr lang="en-US" sz="1100" dirty="0"/>
              <a:t> </a:t>
            </a:r>
            <a:r>
              <a:rPr lang="en-US" sz="1100" i="1" dirty="0"/>
              <a:t>Gary Hedrick</a:t>
            </a:r>
            <a:r>
              <a:rPr lang="en-US" sz="1100" dirty="0"/>
              <a:t>)</a:t>
            </a:r>
            <a:r>
              <a:rPr lang="en-US" sz="1100" b="1" dirty="0"/>
              <a:t> </a:t>
            </a:r>
            <a:endParaRPr lang="en-US" sz="1100" dirty="0"/>
          </a:p>
          <a:p>
            <a:r>
              <a:rPr lang="en-US" sz="1100" dirty="0"/>
              <a:t>10:00 – 10:30.   Morning tea &amp; coffee</a:t>
            </a:r>
          </a:p>
          <a:p>
            <a:r>
              <a:rPr lang="en-US" sz="1100" dirty="0"/>
              <a:t>10:30 – 12:00.   </a:t>
            </a:r>
            <a:r>
              <a:rPr lang="en-US" sz="1100" b="1" dirty="0"/>
              <a:t>Morning session. </a:t>
            </a:r>
            <a:r>
              <a:rPr lang="en-US" sz="1100" dirty="0"/>
              <a:t> </a:t>
            </a:r>
            <a:r>
              <a:rPr lang="en-US" sz="1100" b="1" dirty="0"/>
              <a:t>Mentorship and the Next Generation </a:t>
            </a:r>
            <a:r>
              <a:rPr lang="en-US" sz="1100" dirty="0"/>
              <a:t> </a:t>
            </a:r>
            <a:r>
              <a:rPr lang="en-US" sz="1100" i="1" dirty="0"/>
              <a:t>Jim moderates. “</a:t>
            </a:r>
            <a:r>
              <a:rPr lang="en-US" sz="1100" dirty="0"/>
              <a:t>Writing your ministry will” practical exercise (:15)  “Mentorship and Next Generation Strategies for succession and future leadership”</a:t>
            </a:r>
          </a:p>
          <a:p>
            <a:r>
              <a:rPr lang="en-US" sz="1100" dirty="0"/>
              <a:t>• “Preparing for a Successor” - </a:t>
            </a:r>
            <a:r>
              <a:rPr lang="en-US" sz="1100" i="1" dirty="0"/>
              <a:t>Wes Taber</a:t>
            </a:r>
            <a:r>
              <a:rPr lang="en-US" sz="1100" dirty="0"/>
              <a:t> (:15 min.)</a:t>
            </a:r>
          </a:p>
          <a:p>
            <a:r>
              <a:rPr lang="en-US" sz="1100" i="1" dirty="0"/>
              <a:t>• </a:t>
            </a:r>
            <a:r>
              <a:rPr lang="en-US" sz="1100" dirty="0"/>
              <a:t>“Recruitment &amp; Mentorship” </a:t>
            </a:r>
            <a:r>
              <a:rPr lang="en-US" sz="1100" i="1" dirty="0"/>
              <a:t>Rolf </a:t>
            </a:r>
            <a:r>
              <a:rPr lang="en-US" sz="1100" i="1" dirty="0" err="1"/>
              <a:t>Heitmann</a:t>
            </a:r>
            <a:r>
              <a:rPr lang="en-US" sz="1100" i="1" dirty="0"/>
              <a:t> &amp; Linda </a:t>
            </a:r>
            <a:r>
              <a:rPr lang="en-US" sz="1100" i="1" dirty="0" err="1"/>
              <a:t>Ekerhovd</a:t>
            </a:r>
            <a:r>
              <a:rPr lang="en-US" sz="1100" i="1" dirty="0"/>
              <a:t> </a:t>
            </a:r>
            <a:r>
              <a:rPr lang="en-US" sz="1100" dirty="0"/>
              <a:t>(:15)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418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595</Words>
  <Application>Microsoft Macintosh PowerPoint</Application>
  <PresentationFormat>On-screen Show (4:3)</PresentationFormat>
  <Paragraphs>96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Adobe Arabic</vt:lpstr>
      <vt:lpstr>Mangal</vt:lpstr>
      <vt:lpstr>Arial</vt:lpstr>
      <vt:lpstr>Calibri</vt:lpstr>
      <vt:lpstr>Office Theme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Melnick</dc:creator>
  <cp:lastModifiedBy>Jim Melnick</cp:lastModifiedBy>
  <cp:revision>73</cp:revision>
  <cp:lastPrinted>2017-05-03T20:09:12Z</cp:lastPrinted>
  <dcterms:created xsi:type="dcterms:W3CDTF">2017-03-18T13:52:38Z</dcterms:created>
  <dcterms:modified xsi:type="dcterms:W3CDTF">2017-05-03T23:42:07Z</dcterms:modified>
</cp:coreProperties>
</file>